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62" r:id="rId5"/>
    <p:sldId id="307" r:id="rId6"/>
    <p:sldId id="530" r:id="rId7"/>
    <p:sldId id="473" r:id="rId8"/>
    <p:sldId id="543" r:id="rId9"/>
    <p:sldId id="544" r:id="rId10"/>
    <p:sldId id="547" r:id="rId11"/>
    <p:sldId id="545" r:id="rId12"/>
    <p:sldId id="546" r:id="rId13"/>
    <p:sldId id="548" r:id="rId14"/>
    <p:sldId id="549" r:id="rId15"/>
    <p:sldId id="55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8/22/2020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8/22/2020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1660494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416950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5572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141494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3613747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2752804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336696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83906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547756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8/22/2020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8/22/2020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8/22/2020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8/22/2020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8/22/2020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8/22/2020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8/22/2020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8/22/2020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8/22/2020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8/22/2020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8/22/2020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8/22/2020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8333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Faithfully Navigating Difficulties</a:t>
            </a:r>
          </a:p>
          <a:p>
            <a:pPr algn="ctr"/>
            <a:r>
              <a:rPr lang="en-US" sz="2800" dirty="0">
                <a:solidFill>
                  <a:schemeClr val="bg1"/>
                </a:solidFill>
              </a:rPr>
              <a:t>2 Timothy 4:9-22 (Part 3)</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Faithfully Navigating Difficulties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84775"/>
          </a:xfrm>
          <a:prstGeom prst="rect">
            <a:avLst/>
          </a:prstGeom>
          <a:noFill/>
          <a:ln>
            <a:noFill/>
          </a:ln>
        </p:spPr>
        <p:txBody>
          <a:bodyPr wrap="square" rtlCol="0">
            <a:spAutoFit/>
          </a:bodyPr>
          <a:lstStyle/>
          <a:p>
            <a:pPr marL="857250" indent="-857250" algn="just">
              <a:buFont typeface="+mj-lt"/>
              <a:buAutoNum type="romanUcPeriod" startAt="6"/>
            </a:pPr>
            <a:r>
              <a:rPr lang="en-US" sz="3200" b="1" dirty="0">
                <a:solidFill>
                  <a:schemeClr val="bg1"/>
                </a:solidFill>
              </a:rPr>
              <a:t>When facing difficulties, seek to abide in prayer (4:22)</a:t>
            </a:r>
          </a:p>
        </p:txBody>
      </p:sp>
      <p:sp>
        <p:nvSpPr>
          <p:cNvPr id="5" name="TextBox 4">
            <a:extLst>
              <a:ext uri="{FF2B5EF4-FFF2-40B4-BE49-F238E27FC236}">
                <a16:creationId xmlns:a16="http://schemas.microsoft.com/office/drawing/2014/main" id="{B87230DF-C5EA-4067-8429-3C5A1167843D}"/>
              </a:ext>
            </a:extLst>
          </p:cNvPr>
          <p:cNvSpPr txBox="1"/>
          <p:nvPr/>
        </p:nvSpPr>
        <p:spPr>
          <a:xfrm>
            <a:off x="1152395" y="1841557"/>
            <a:ext cx="10809960" cy="461665"/>
          </a:xfrm>
          <a:prstGeom prst="rect">
            <a:avLst/>
          </a:prstGeom>
          <a:noFill/>
          <a:ln>
            <a:noFill/>
          </a:ln>
        </p:spPr>
        <p:txBody>
          <a:bodyPr wrap="square" rtlCol="0">
            <a:spAutoFit/>
          </a:bodyPr>
          <a:lstStyle/>
          <a:p>
            <a:r>
              <a:rPr lang="en-US" sz="2400" i="1" dirty="0">
                <a:solidFill>
                  <a:schemeClr val="bg1"/>
                </a:solidFill>
              </a:rPr>
              <a:t>The Lord be with your spirit. Grace be with you.  </a:t>
            </a:r>
            <a:endParaRPr lang="en-US" sz="2400" dirty="0">
              <a:solidFill>
                <a:schemeClr val="bg1"/>
              </a:solidFill>
            </a:endParaRPr>
          </a:p>
        </p:txBody>
      </p:sp>
      <p:sp>
        <p:nvSpPr>
          <p:cNvPr id="6" name="TextBox 5">
            <a:extLst>
              <a:ext uri="{FF2B5EF4-FFF2-40B4-BE49-F238E27FC236}">
                <a16:creationId xmlns:a16="http://schemas.microsoft.com/office/drawing/2014/main" id="{6A6D68E0-D873-4E79-87C2-AFCC4E1C81DB}"/>
              </a:ext>
            </a:extLst>
          </p:cNvPr>
          <p:cNvSpPr txBox="1"/>
          <p:nvPr/>
        </p:nvSpPr>
        <p:spPr>
          <a:xfrm>
            <a:off x="265134" y="3094338"/>
            <a:ext cx="11647117" cy="2062103"/>
          </a:xfrm>
          <a:prstGeom prst="rect">
            <a:avLst/>
          </a:prstGeom>
          <a:noFill/>
          <a:ln>
            <a:noFill/>
          </a:ln>
        </p:spPr>
        <p:txBody>
          <a:bodyPr wrap="square" rtlCol="0">
            <a:spAutoFit/>
          </a:bodyPr>
          <a:lstStyle/>
          <a:p>
            <a:pPr algn="just"/>
            <a:r>
              <a:rPr lang="en-US" sz="3200" i="1" dirty="0">
                <a:solidFill>
                  <a:schemeClr val="bg1"/>
                </a:solidFill>
              </a:rPr>
              <a:t>6 Be anxious for nothing, but in everything by prayer and supplication with thanksgiving let your requests be made known to God. 7 And the peace of God, which surpasses all comprehension, will guard your hearts and your minds in Christ Jesus (Philippians 4:6-7).</a:t>
            </a:r>
            <a:endParaRPr lang="en-US" sz="3200" dirty="0">
              <a:solidFill>
                <a:schemeClr val="bg1"/>
              </a:solidFill>
            </a:endParaRPr>
          </a:p>
        </p:txBody>
      </p:sp>
    </p:spTree>
    <p:extLst>
      <p:ext uri="{BB962C8B-B14F-4D97-AF65-F5344CB8AC3E}">
        <p14:creationId xmlns:p14="http://schemas.microsoft.com/office/powerpoint/2010/main" val="3623144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Faithfully Navigating Difficulties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539430"/>
          </a:xfrm>
          <a:prstGeom prst="rect">
            <a:avLst/>
          </a:prstGeom>
          <a:noFill/>
          <a:ln>
            <a:noFill/>
          </a:ln>
        </p:spPr>
        <p:txBody>
          <a:bodyPr wrap="square" rtlCol="0">
            <a:spAutoFit/>
          </a:bodyPr>
          <a:lstStyle/>
          <a:p>
            <a:pPr marL="571500" lvl="0" indent="-571500" algn="just">
              <a:buFont typeface="+mj-lt"/>
              <a:buAutoNum type="romanUcPeriod"/>
            </a:pPr>
            <a:r>
              <a:rPr lang="en-US" sz="3200" dirty="0">
                <a:solidFill>
                  <a:schemeClr val="bg1"/>
                </a:solidFill>
              </a:rPr>
              <a:t>When facing difficulties, seek to fellowship with other saints</a:t>
            </a:r>
          </a:p>
          <a:p>
            <a:pPr marL="571500" lvl="0" indent="-571500" algn="just">
              <a:buFont typeface="+mj-lt"/>
              <a:buAutoNum type="romanUcPeriod"/>
            </a:pPr>
            <a:r>
              <a:rPr lang="en-US" sz="3200" dirty="0">
                <a:solidFill>
                  <a:schemeClr val="bg1"/>
                </a:solidFill>
              </a:rPr>
              <a:t>When facing difficulties, seek to ministers to others</a:t>
            </a:r>
          </a:p>
          <a:p>
            <a:pPr marL="571500" lvl="0" indent="-571500" algn="just">
              <a:buFont typeface="+mj-lt"/>
              <a:buAutoNum type="romanUcPeriod"/>
            </a:pPr>
            <a:r>
              <a:rPr lang="en-US" sz="3200" dirty="0">
                <a:solidFill>
                  <a:schemeClr val="bg1"/>
                </a:solidFill>
              </a:rPr>
              <a:t>When facing difficulties, seek to meditate on the Word of God</a:t>
            </a:r>
          </a:p>
          <a:p>
            <a:pPr marL="571500" lvl="0" indent="-571500" algn="just">
              <a:buFont typeface="+mj-lt"/>
              <a:buAutoNum type="romanUcPeriod"/>
            </a:pPr>
            <a:r>
              <a:rPr lang="en-US" sz="3200" dirty="0">
                <a:solidFill>
                  <a:schemeClr val="bg1"/>
                </a:solidFill>
              </a:rPr>
              <a:t>When facing difficulties, seek to forgive those who fail you</a:t>
            </a:r>
          </a:p>
          <a:p>
            <a:pPr marL="571500" lvl="0" indent="-571500" algn="just">
              <a:buFont typeface="+mj-lt"/>
              <a:buAutoNum type="romanUcPeriod"/>
            </a:pPr>
            <a:r>
              <a:rPr lang="en-US" sz="3200" dirty="0">
                <a:solidFill>
                  <a:schemeClr val="bg1"/>
                </a:solidFill>
              </a:rPr>
              <a:t>When facing difficulties, seek to trust in the faithfulness of God</a:t>
            </a:r>
          </a:p>
          <a:p>
            <a:pPr marL="571500" lvl="0" indent="-571500" algn="just">
              <a:buFont typeface="+mj-lt"/>
              <a:buAutoNum type="romanUcPeriod"/>
            </a:pPr>
            <a:r>
              <a:rPr lang="en-US" sz="3200" dirty="0">
                <a:solidFill>
                  <a:schemeClr val="bg1"/>
                </a:solidFill>
              </a:rPr>
              <a:t>When facing difficulties, seek to abide in prayer</a:t>
            </a:r>
          </a:p>
          <a:p>
            <a:pPr lvl="0" algn="just"/>
            <a:endParaRPr lang="en-US" sz="3200" dirty="0">
              <a:solidFill>
                <a:schemeClr val="bg1"/>
              </a:solidFill>
            </a:endParaRPr>
          </a:p>
        </p:txBody>
      </p:sp>
    </p:spTree>
    <p:extLst>
      <p:ext uri="{BB962C8B-B14F-4D97-AF65-F5344CB8AC3E}">
        <p14:creationId xmlns:p14="http://schemas.microsoft.com/office/powerpoint/2010/main" val="3008377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6250"/>
                            </p:stCondLst>
                            <p:childTnLst>
                              <p:par>
                                <p:cTn id="17" presetID="10" presetClass="entr" presetSubtype="0" fill="hold" grpId="0" nodeType="after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8500"/>
                            </p:stCondLst>
                            <p:childTnLst>
                              <p:par>
                                <p:cTn id="21" presetID="10" presetClass="entr" presetSubtype="0" fill="hold" grpId="0" nodeType="after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0750"/>
                            </p:stCondLst>
                            <p:childTnLst>
                              <p:par>
                                <p:cTn id="25" presetID="10" presetClass="entr" presetSubtype="0" fill="hold" grpId="0" nodeType="afterEffect">
                                  <p:stCondLst>
                                    <p:cond delay="50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8333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Faithfully Navigating Difficulties</a:t>
            </a:r>
          </a:p>
          <a:p>
            <a:pPr algn="ctr"/>
            <a:r>
              <a:rPr lang="en-US" sz="2800" dirty="0">
                <a:solidFill>
                  <a:schemeClr val="bg1"/>
                </a:solidFill>
              </a:rPr>
              <a:t>2 Timothy 4:9-22 (Part 3)</a:t>
            </a:r>
          </a:p>
        </p:txBody>
      </p:sp>
    </p:spTree>
    <p:extLst>
      <p:ext uri="{BB962C8B-B14F-4D97-AF65-F5344CB8AC3E}">
        <p14:creationId xmlns:p14="http://schemas.microsoft.com/office/powerpoint/2010/main" val="189347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4:9-16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509200"/>
          </a:xfrm>
          <a:prstGeom prst="rect">
            <a:avLst/>
          </a:prstGeom>
          <a:noFill/>
          <a:ln>
            <a:noFill/>
          </a:ln>
        </p:spPr>
        <p:txBody>
          <a:bodyPr wrap="square" rtlCol="0">
            <a:sp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 Make every effort to come to me soon; 10 for Demas, having loved this present world, has deserted me and gone to Thessalonica;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Crescens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has gone to Galatia, Titus to Dalmatia. 11 Only Luke is with me. Pick up Mark and bring him with you, for he is useful to me for service. 12 But Tychicus I have sent to Ephesus. 13 When you come bring the cloak which I left at Troas with Carpus, and the books, especially the parchments. 14 Alexander the coppersmith did me much harm; the Lord will repay him according to his deeds. 15 Be on guard against him yourself, for he vigorously opposed our teaching. 16 At my first defense no one supported me, but all deserted me; may it not be counted against them.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4:17-22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17 But the Lord stood with me and strengthened me, so that through me the proclamation might be fully accomplished, and that all the Gentiles might hear; and I was rescued out of the lion's mouth. 18 The Lord will rescue me from every evil deed, and will bring me safely to His heavenly kingdom; to Him be the glory forever and ever. Amen. 19 Greet Prisca and Aquila, and the household of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Onesiphorus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 Erastus remained at Corinth, but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Trophimus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 left sick at Miletus. 21 Make every effort to come before winter.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Eubulus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greets you, also </a:t>
            </a:r>
            <a:r>
              <a:rPr lang="en-US" sz="32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Pudens</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Linus and Claudia and all the brethren. 22 The Lord be with your spirit. Grace be with you.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258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Faithfully Navigating Difficulties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062103"/>
          </a:xfrm>
          <a:prstGeom prst="rect">
            <a:avLst/>
          </a:prstGeom>
          <a:noFill/>
          <a:ln>
            <a:noFill/>
          </a:ln>
        </p:spPr>
        <p:txBody>
          <a:bodyPr wrap="square" rtlCol="0">
            <a:spAutoFit/>
          </a:bodyPr>
          <a:lstStyle/>
          <a:p>
            <a:pPr marL="571500" lvl="0" indent="-571500" algn="just">
              <a:buFont typeface="+mj-lt"/>
              <a:buAutoNum type="romanUcPeriod"/>
            </a:pPr>
            <a:r>
              <a:rPr lang="en-US" sz="3200" dirty="0">
                <a:solidFill>
                  <a:schemeClr val="bg1"/>
                </a:solidFill>
              </a:rPr>
              <a:t>When facing difficulties, seek to fellowship with other saints</a:t>
            </a:r>
          </a:p>
          <a:p>
            <a:pPr marL="571500" lvl="0" indent="-571500" algn="just">
              <a:buFont typeface="+mj-lt"/>
              <a:buAutoNum type="romanUcPeriod"/>
            </a:pPr>
            <a:r>
              <a:rPr lang="en-US" sz="3200" dirty="0">
                <a:solidFill>
                  <a:schemeClr val="bg1"/>
                </a:solidFill>
              </a:rPr>
              <a:t>When facing difficulties, seek to ministers to others</a:t>
            </a:r>
          </a:p>
          <a:p>
            <a:pPr marL="571500" lvl="0" indent="-571500" algn="just">
              <a:buFont typeface="+mj-lt"/>
              <a:buAutoNum type="romanUcPeriod"/>
            </a:pPr>
            <a:r>
              <a:rPr lang="en-US" sz="3200" dirty="0">
                <a:solidFill>
                  <a:schemeClr val="bg1"/>
                </a:solidFill>
              </a:rPr>
              <a:t>When facing difficulties, seek to meditate on the Word of God</a:t>
            </a:r>
          </a:p>
          <a:p>
            <a:pPr marL="571500" lvl="0" indent="-571500" algn="just">
              <a:buFont typeface="+mj-lt"/>
              <a:buAutoNum type="romanUcPeriod"/>
            </a:pPr>
            <a:r>
              <a:rPr lang="en-US" sz="3200" dirty="0">
                <a:solidFill>
                  <a:schemeClr val="bg1"/>
                </a:solidFill>
              </a:rPr>
              <a:t>When facing difficulties, seek to forgive those who fail you</a:t>
            </a:r>
          </a:p>
        </p:txBody>
      </p:sp>
    </p:spTree>
    <p:extLst>
      <p:ext uri="{BB962C8B-B14F-4D97-AF65-F5344CB8AC3E}">
        <p14:creationId xmlns:p14="http://schemas.microsoft.com/office/powerpoint/2010/main" val="881963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525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Faithfully Navigating Difficulties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077218"/>
          </a:xfrm>
          <a:prstGeom prst="rect">
            <a:avLst/>
          </a:prstGeom>
          <a:noFill/>
          <a:ln>
            <a:noFill/>
          </a:ln>
        </p:spPr>
        <p:txBody>
          <a:bodyPr wrap="square" rtlCol="0">
            <a:spAutoFit/>
          </a:bodyPr>
          <a:lstStyle/>
          <a:p>
            <a:pPr marL="857250" indent="-857250" algn="just">
              <a:buFont typeface="+mj-lt"/>
              <a:buAutoNum type="romanUcPeriod" startAt="5"/>
            </a:pPr>
            <a:r>
              <a:rPr lang="en-US" sz="3200" b="1" dirty="0">
                <a:solidFill>
                  <a:schemeClr val="bg1"/>
                </a:solidFill>
              </a:rPr>
              <a:t>When facing difficulties, seek to trust the faithfulness of God (4:17-18)</a:t>
            </a:r>
          </a:p>
        </p:txBody>
      </p:sp>
      <p:sp>
        <p:nvSpPr>
          <p:cNvPr id="5" name="TextBox 4">
            <a:extLst>
              <a:ext uri="{FF2B5EF4-FFF2-40B4-BE49-F238E27FC236}">
                <a16:creationId xmlns:a16="http://schemas.microsoft.com/office/drawing/2014/main" id="{B87230DF-C5EA-4067-8429-3C5A1167843D}"/>
              </a:ext>
            </a:extLst>
          </p:cNvPr>
          <p:cNvSpPr txBox="1"/>
          <p:nvPr/>
        </p:nvSpPr>
        <p:spPr>
          <a:xfrm>
            <a:off x="1152395" y="2337506"/>
            <a:ext cx="10809960" cy="1938992"/>
          </a:xfrm>
          <a:prstGeom prst="rect">
            <a:avLst/>
          </a:prstGeom>
          <a:noFill/>
          <a:ln>
            <a:noFill/>
          </a:ln>
        </p:spPr>
        <p:txBody>
          <a:bodyPr wrap="square" rtlCol="0">
            <a:spAutoFit/>
          </a:bodyPr>
          <a:lstStyle/>
          <a:p>
            <a:pPr algn="just"/>
            <a:r>
              <a:rPr lang="en-US" sz="2400" i="1" dirty="0">
                <a:solidFill>
                  <a:schemeClr val="bg1"/>
                </a:solidFill>
              </a:rPr>
              <a:t>17 But the Lord stood with me and strengthened me, so that through me the proclamation might be fully accomplished, and that all the Gentiles might hear; and I was rescued out of the lion's mouth. 18 The Lord will rescue me from every evil deed, and will bring me safely to His heavenly kingdom; to Him be the glory forever and ever. Amen. </a:t>
            </a:r>
            <a:endParaRPr lang="en-US" sz="2400" dirty="0">
              <a:solidFill>
                <a:schemeClr val="bg1"/>
              </a:solidFill>
            </a:endParaRPr>
          </a:p>
        </p:txBody>
      </p:sp>
    </p:spTree>
    <p:extLst>
      <p:ext uri="{BB962C8B-B14F-4D97-AF65-F5344CB8AC3E}">
        <p14:creationId xmlns:p14="http://schemas.microsoft.com/office/powerpoint/2010/main" val="1921113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Psalm 22:19-21</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308324"/>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 But You, O Lord, be not far off; O You my help, hasten to my assistance. 20 Deliver my soul from the sword, My only life from the power of the dog. 21 </a:t>
            </a:r>
            <a:r>
              <a:rPr lang="en-US" sz="36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Save me from the lion's mouth</a:t>
            </a: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From the horns of the wild oxen You answer me.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06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Psalm 35:15-17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416320"/>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 But at my stumbling they rejoiced and gathered themselves together; The </a:t>
            </a:r>
            <a:r>
              <a:rPr lang="en-US" sz="3600" i="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smiters</a:t>
            </a: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whom I did not know gathered together against me, They slandered me without ceasing. 16 Like godless jesters at a feast, They gnashed at me with their teeth. 17 Lord, how long will You look on? </a:t>
            </a:r>
            <a:r>
              <a:rPr lang="en-US" sz="36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Rescue my soul from their ravages, My only life from the lions</a:t>
            </a: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151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Philippians 1:18-21</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78313"/>
          </a:xfrm>
          <a:prstGeom prst="rect">
            <a:avLst/>
          </a:prstGeom>
          <a:noFill/>
          <a:ln>
            <a:noFill/>
          </a:ln>
        </p:spPr>
        <p:txBody>
          <a:bodyPr wrap="square" rtlCol="0">
            <a:spAutoFit/>
          </a:bodyPr>
          <a:lstStyle/>
          <a:p>
            <a:pPr marL="0" marR="0" algn="just">
              <a:spcBef>
                <a:spcPts val="0"/>
              </a:spcBef>
              <a:spcAft>
                <a:spcPts val="0"/>
              </a:spcAft>
            </a:pP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 What then? Only that in every way, whether in pretense or in truth, Christ is proclaimed; and in this I rejoice. Yes, and I will rejoice, 19 for I know that this </a:t>
            </a:r>
            <a:r>
              <a:rPr lang="en-US" sz="3600" i="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 turn out for my deliverance</a:t>
            </a:r>
            <a:r>
              <a:rPr lang="en-US" sz="3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through your prayers and the provision of the Spirit of Jesus Christ, 20 according to my earnest expectation and hope, that I will not be put to shame in anything, but that with all boldness, Christ will even now, as always, be exalted in my body, whether by life or by death. 21 For to me, to live is Christ and to die is gain. </a:t>
            </a: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4119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How to develop faith/trust in the Lord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marL="742950" marR="0" indent="-742950" algn="just">
              <a:spcBef>
                <a:spcPts val="0"/>
              </a:spcBef>
              <a:spcAft>
                <a:spcPts val="0"/>
              </a:spcAft>
              <a:buAutoNum type="arabicPeriod"/>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 in the Word (Romans 10:17)</a:t>
            </a:r>
          </a:p>
          <a:p>
            <a:pPr marL="742950" marR="0" indent="-742950" algn="just">
              <a:spcBef>
                <a:spcPts val="0"/>
              </a:spcBef>
              <a:spcAft>
                <a:spcPts val="0"/>
              </a:spcAft>
              <a:buAutoNum type="arabicPeriod"/>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 in prayer (Mark 9:24)</a:t>
            </a:r>
          </a:p>
          <a:p>
            <a:pPr marL="742950" marR="0" indent="-742950" algn="just">
              <a:spcBef>
                <a:spcPts val="0"/>
              </a:spcBef>
              <a:spcAft>
                <a:spcPts val="0"/>
              </a:spcAft>
              <a:buAutoNum type="arabicPeriod"/>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 in praise (Psalm 103:1-2)</a:t>
            </a:r>
          </a:p>
        </p:txBody>
      </p:sp>
    </p:spTree>
    <p:extLst>
      <p:ext uri="{BB962C8B-B14F-4D97-AF65-F5344CB8AC3E}">
        <p14:creationId xmlns:p14="http://schemas.microsoft.com/office/powerpoint/2010/main" val="1734256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7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EEE0F9-7BC9-4998-8617-7CC115AD97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12826</TotalTime>
  <Words>977</Words>
  <Application>Microsoft Office PowerPoint</Application>
  <PresentationFormat>Widescreen</PresentationFormat>
  <Paragraphs>57</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133</cp:revision>
  <dcterms:created xsi:type="dcterms:W3CDTF">2018-11-24T16:00:56Z</dcterms:created>
  <dcterms:modified xsi:type="dcterms:W3CDTF">2020-08-22T23:38:53Z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